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25201563" cy="35999738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 Titr" panose="00000700000000000000" pitchFamily="2" charset="-78"/>
      <p:bold r:id="rId9"/>
    </p:embeddedFont>
    <p:embeddedFont>
      <p:font typeface="B Nazanin" panose="00000400000000000000" pitchFamily="2" charset="-78"/>
      <p:regular r:id="rId10"/>
      <p:bold r:id="rId11"/>
    </p:embeddedFont>
  </p:embeddedFontLst>
  <p:defaultTextStyle>
    <a:defPPr>
      <a:defRPr lang="en-US"/>
    </a:defPPr>
    <a:lvl1pPr marL="0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801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601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402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203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4004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804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605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406" algn="l" defTabSz="2937601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EE"/>
    <a:srgbClr val="CFF1D0"/>
    <a:srgbClr val="9BE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15" y="-667"/>
      </p:cViewPr>
      <p:guideLst>
        <p:guide orient="horz" pos="11338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117" y="5891626"/>
            <a:ext cx="21421329" cy="12533242"/>
          </a:xfrm>
        </p:spPr>
        <p:txBody>
          <a:bodyPr anchor="b"/>
          <a:lstStyle>
            <a:lvl1pPr algn="ctr">
              <a:defRPr sz="1653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196" y="18908198"/>
            <a:ext cx="18901172" cy="8691601"/>
          </a:xfrm>
        </p:spPr>
        <p:txBody>
          <a:bodyPr/>
          <a:lstStyle>
            <a:lvl1pPr marL="0" indent="0" algn="ctr">
              <a:buNone/>
              <a:defRPr sz="6615"/>
            </a:lvl1pPr>
            <a:lvl2pPr marL="1260089" indent="0" algn="ctr">
              <a:buNone/>
              <a:defRPr sz="5512"/>
            </a:lvl2pPr>
            <a:lvl3pPr marL="2520178" indent="0" algn="ctr">
              <a:buNone/>
              <a:defRPr sz="4961"/>
            </a:lvl3pPr>
            <a:lvl4pPr marL="3780267" indent="0" algn="ctr">
              <a:buNone/>
              <a:defRPr sz="4410"/>
            </a:lvl4pPr>
            <a:lvl5pPr marL="5040356" indent="0" algn="ctr">
              <a:buNone/>
              <a:defRPr sz="4410"/>
            </a:lvl5pPr>
            <a:lvl6pPr marL="6300445" indent="0" algn="ctr">
              <a:buNone/>
              <a:defRPr sz="4410"/>
            </a:lvl6pPr>
            <a:lvl7pPr marL="7560534" indent="0" algn="ctr">
              <a:buNone/>
              <a:defRPr sz="4410"/>
            </a:lvl7pPr>
            <a:lvl8pPr marL="8820622" indent="0" algn="ctr">
              <a:buNone/>
              <a:defRPr sz="4410"/>
            </a:lvl8pPr>
            <a:lvl9pPr marL="10080711" indent="0" algn="ctr">
              <a:buNone/>
              <a:defRPr sz="441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7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4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4870" y="1916653"/>
            <a:ext cx="5434087" cy="305081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609" y="1916653"/>
            <a:ext cx="15987242" cy="305081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6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483" y="8974945"/>
            <a:ext cx="21736348" cy="14974888"/>
          </a:xfrm>
        </p:spPr>
        <p:txBody>
          <a:bodyPr anchor="b"/>
          <a:lstStyle>
            <a:lvl1pPr>
              <a:defRPr sz="1653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83" y="24091502"/>
            <a:ext cx="21736348" cy="7874940"/>
          </a:xfrm>
        </p:spPr>
        <p:txBody>
          <a:bodyPr/>
          <a:lstStyle>
            <a:lvl1pPr marL="0" indent="0">
              <a:buNone/>
              <a:defRPr sz="6615">
                <a:solidFill>
                  <a:schemeClr val="tx1"/>
                </a:solidFill>
              </a:defRPr>
            </a:lvl1pPr>
            <a:lvl2pPr marL="1260089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20178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80267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040356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630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7560534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8820622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0080711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608" y="9583264"/>
            <a:ext cx="10710664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8291" y="9583264"/>
            <a:ext cx="10710664" cy="228415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3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1916661"/>
            <a:ext cx="21736348" cy="69582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893" y="8824938"/>
            <a:ext cx="10661441" cy="4324966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60089" indent="0">
              <a:buNone/>
              <a:defRPr sz="5512" b="1"/>
            </a:lvl2pPr>
            <a:lvl3pPr marL="2520178" indent="0">
              <a:buNone/>
              <a:defRPr sz="4961" b="1"/>
            </a:lvl3pPr>
            <a:lvl4pPr marL="3780267" indent="0">
              <a:buNone/>
              <a:defRPr sz="4410" b="1"/>
            </a:lvl4pPr>
            <a:lvl5pPr marL="5040356" indent="0">
              <a:buNone/>
              <a:defRPr sz="4410" b="1"/>
            </a:lvl5pPr>
            <a:lvl6pPr marL="6300445" indent="0">
              <a:buNone/>
              <a:defRPr sz="4410" b="1"/>
            </a:lvl6pPr>
            <a:lvl7pPr marL="7560534" indent="0">
              <a:buNone/>
              <a:defRPr sz="4410" b="1"/>
            </a:lvl7pPr>
            <a:lvl8pPr marL="8820622" indent="0">
              <a:buNone/>
              <a:defRPr sz="4410" b="1"/>
            </a:lvl8pPr>
            <a:lvl9pPr marL="10080711" indent="0">
              <a:buNone/>
              <a:defRPr sz="441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893" y="13149904"/>
            <a:ext cx="10661441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8293" y="8824938"/>
            <a:ext cx="10713947" cy="4324966"/>
          </a:xfrm>
        </p:spPr>
        <p:txBody>
          <a:bodyPr anchor="b"/>
          <a:lstStyle>
            <a:lvl1pPr marL="0" indent="0">
              <a:buNone/>
              <a:defRPr sz="6615" b="1"/>
            </a:lvl1pPr>
            <a:lvl2pPr marL="1260089" indent="0">
              <a:buNone/>
              <a:defRPr sz="5512" b="1"/>
            </a:lvl2pPr>
            <a:lvl3pPr marL="2520178" indent="0">
              <a:buNone/>
              <a:defRPr sz="4961" b="1"/>
            </a:lvl3pPr>
            <a:lvl4pPr marL="3780267" indent="0">
              <a:buNone/>
              <a:defRPr sz="4410" b="1"/>
            </a:lvl4pPr>
            <a:lvl5pPr marL="5040356" indent="0">
              <a:buNone/>
              <a:defRPr sz="4410" b="1"/>
            </a:lvl5pPr>
            <a:lvl6pPr marL="6300445" indent="0">
              <a:buNone/>
              <a:defRPr sz="4410" b="1"/>
            </a:lvl6pPr>
            <a:lvl7pPr marL="7560534" indent="0">
              <a:buNone/>
              <a:defRPr sz="4410" b="1"/>
            </a:lvl7pPr>
            <a:lvl8pPr marL="8820622" indent="0">
              <a:buNone/>
              <a:defRPr sz="4410" b="1"/>
            </a:lvl8pPr>
            <a:lvl9pPr marL="10080711" indent="0">
              <a:buNone/>
              <a:defRPr sz="441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8293" y="13149904"/>
            <a:ext cx="10713947" cy="1934152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9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0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2399982"/>
            <a:ext cx="8128160" cy="8399939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947" y="5183304"/>
            <a:ext cx="12758291" cy="25583147"/>
          </a:xfrm>
        </p:spPr>
        <p:txBody>
          <a:bodyPr/>
          <a:lstStyle>
            <a:lvl1pPr>
              <a:defRPr sz="8820"/>
            </a:lvl1pPr>
            <a:lvl2pPr>
              <a:defRPr sz="7717"/>
            </a:lvl2pPr>
            <a:lvl3pPr>
              <a:defRPr sz="6615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0" y="10799922"/>
            <a:ext cx="8128160" cy="20008190"/>
          </a:xfrm>
        </p:spPr>
        <p:txBody>
          <a:bodyPr/>
          <a:lstStyle>
            <a:lvl1pPr marL="0" indent="0">
              <a:buNone/>
              <a:defRPr sz="4410"/>
            </a:lvl1pPr>
            <a:lvl2pPr marL="1260089" indent="0">
              <a:buNone/>
              <a:defRPr sz="3859"/>
            </a:lvl2pPr>
            <a:lvl3pPr marL="2520178" indent="0">
              <a:buNone/>
              <a:defRPr sz="3307"/>
            </a:lvl3pPr>
            <a:lvl4pPr marL="3780267" indent="0">
              <a:buNone/>
              <a:defRPr sz="2756"/>
            </a:lvl4pPr>
            <a:lvl5pPr marL="5040356" indent="0">
              <a:buNone/>
              <a:defRPr sz="2756"/>
            </a:lvl5pPr>
            <a:lvl6pPr marL="6300445" indent="0">
              <a:buNone/>
              <a:defRPr sz="2756"/>
            </a:lvl6pPr>
            <a:lvl7pPr marL="7560534" indent="0">
              <a:buNone/>
              <a:defRPr sz="2756"/>
            </a:lvl7pPr>
            <a:lvl8pPr marL="8820622" indent="0">
              <a:buNone/>
              <a:defRPr sz="2756"/>
            </a:lvl8pPr>
            <a:lvl9pPr marL="10080711" indent="0">
              <a:buNone/>
              <a:defRPr sz="2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890" y="2399982"/>
            <a:ext cx="8128160" cy="8399939"/>
          </a:xfrm>
        </p:spPr>
        <p:txBody>
          <a:bodyPr anchor="b"/>
          <a:lstStyle>
            <a:lvl1pPr>
              <a:defRPr sz="88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947" y="5183304"/>
            <a:ext cx="12758291" cy="25583147"/>
          </a:xfrm>
        </p:spPr>
        <p:txBody>
          <a:bodyPr anchor="t"/>
          <a:lstStyle>
            <a:lvl1pPr marL="0" indent="0">
              <a:buNone/>
              <a:defRPr sz="8820"/>
            </a:lvl1pPr>
            <a:lvl2pPr marL="1260089" indent="0">
              <a:buNone/>
              <a:defRPr sz="7717"/>
            </a:lvl2pPr>
            <a:lvl3pPr marL="2520178" indent="0">
              <a:buNone/>
              <a:defRPr sz="6615"/>
            </a:lvl3pPr>
            <a:lvl4pPr marL="3780267" indent="0">
              <a:buNone/>
              <a:defRPr sz="5512"/>
            </a:lvl4pPr>
            <a:lvl5pPr marL="5040356" indent="0">
              <a:buNone/>
              <a:defRPr sz="5512"/>
            </a:lvl5pPr>
            <a:lvl6pPr marL="6300445" indent="0">
              <a:buNone/>
              <a:defRPr sz="5512"/>
            </a:lvl6pPr>
            <a:lvl7pPr marL="7560534" indent="0">
              <a:buNone/>
              <a:defRPr sz="5512"/>
            </a:lvl7pPr>
            <a:lvl8pPr marL="8820622" indent="0">
              <a:buNone/>
              <a:defRPr sz="5512"/>
            </a:lvl8pPr>
            <a:lvl9pPr marL="10080711" indent="0">
              <a:buNone/>
              <a:defRPr sz="551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890" y="10799922"/>
            <a:ext cx="8128160" cy="20008190"/>
          </a:xfrm>
        </p:spPr>
        <p:txBody>
          <a:bodyPr/>
          <a:lstStyle>
            <a:lvl1pPr marL="0" indent="0">
              <a:buNone/>
              <a:defRPr sz="4410"/>
            </a:lvl1pPr>
            <a:lvl2pPr marL="1260089" indent="0">
              <a:buNone/>
              <a:defRPr sz="3859"/>
            </a:lvl2pPr>
            <a:lvl3pPr marL="2520178" indent="0">
              <a:buNone/>
              <a:defRPr sz="3307"/>
            </a:lvl3pPr>
            <a:lvl4pPr marL="3780267" indent="0">
              <a:buNone/>
              <a:defRPr sz="2756"/>
            </a:lvl4pPr>
            <a:lvl5pPr marL="5040356" indent="0">
              <a:buNone/>
              <a:defRPr sz="2756"/>
            </a:lvl5pPr>
            <a:lvl6pPr marL="6300445" indent="0">
              <a:buNone/>
              <a:defRPr sz="2756"/>
            </a:lvl6pPr>
            <a:lvl7pPr marL="7560534" indent="0">
              <a:buNone/>
              <a:defRPr sz="2756"/>
            </a:lvl7pPr>
            <a:lvl8pPr marL="8820622" indent="0">
              <a:buNone/>
              <a:defRPr sz="2756"/>
            </a:lvl8pPr>
            <a:lvl9pPr marL="10080711" indent="0">
              <a:buNone/>
              <a:defRPr sz="275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2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608" y="1916661"/>
            <a:ext cx="2173634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608" y="9583264"/>
            <a:ext cx="2173634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607" y="33366432"/>
            <a:ext cx="567035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B2BA0-4DBD-432D-9D90-FD320D4270F5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8018" y="33366432"/>
            <a:ext cx="8505528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8604" y="33366432"/>
            <a:ext cx="567035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D6CB-D257-4752-92D2-5157A0BF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20178" rtl="0" eaLnBrk="1" latinLnBrk="0" hangingPunct="1">
        <a:lnSpc>
          <a:spcPct val="90000"/>
        </a:lnSpc>
        <a:spcBef>
          <a:spcPct val="0"/>
        </a:spcBef>
        <a:buNone/>
        <a:defRPr sz="121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0044" indent="-630044" algn="l" defTabSz="2520178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90133" indent="-630044" algn="l" defTabSz="2520178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5" kern="1200">
          <a:solidFill>
            <a:schemeClr val="tx1"/>
          </a:solidFill>
          <a:latin typeface="+mn-lt"/>
          <a:ea typeface="+mn-ea"/>
          <a:cs typeface="+mn-cs"/>
        </a:defRPr>
      </a:lvl2pPr>
      <a:lvl3pPr marL="3150222" indent="-630044" algn="l" defTabSz="2520178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10311" indent="-630044" algn="l" defTabSz="2520178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70400" indent="-630044" algn="l" defTabSz="2520178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30489" indent="-630044" algn="l" defTabSz="2520178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90578" indent="-630044" algn="l" defTabSz="2520178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50667" indent="-630044" algn="l" defTabSz="2520178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10756" indent="-630044" algn="l" defTabSz="2520178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60089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20178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80267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40356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300445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60534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20622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80711" algn="l" defTabSz="2520178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364" y="4143374"/>
            <a:ext cx="24271605" cy="4224621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03364" y="9220200"/>
            <a:ext cx="11841480" cy="263652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2833489" y="9220200"/>
            <a:ext cx="11841480" cy="263652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51"/>
          <p:cNvSpPr txBox="1">
            <a:spLocks/>
          </p:cNvSpPr>
          <p:nvPr/>
        </p:nvSpPr>
        <p:spPr>
          <a:xfrm>
            <a:off x="1170781" y="4622959"/>
            <a:ext cx="22936200" cy="3169048"/>
          </a:xfrm>
          <a:prstGeom prst="rect">
            <a:avLst/>
          </a:prstGeom>
        </p:spPr>
        <p:txBody>
          <a:bodyPr anchor="ctr">
            <a:noAutofit/>
          </a:bodyPr>
          <a:lstStyle>
            <a:lvl1pPr marL="1311455" indent="-1311455" algn="l" defTabSz="34972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41487" indent="-1092879" algn="l" defTabSz="34972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71518" indent="-874304" algn="l" defTabSz="34972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125" indent="-874304" algn="l" defTabSz="349721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868732" indent="-874304" algn="l" defTabSz="349721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17339" indent="-874304" algn="l" defTabSz="34972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365946" indent="-874304" algn="l" defTabSz="34972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114553" indent="-874304" algn="l" defTabSz="34972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863161" indent="-874304" algn="l" defTabSz="349721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96722" rtl="1">
              <a:buNone/>
            </a:pPr>
            <a:endParaRPr lang="en-US" sz="2400" dirty="0"/>
          </a:p>
          <a:p>
            <a:pPr marL="0" indent="0" algn="ctr" defTabSz="3496722" rtl="1">
              <a:buNone/>
            </a:pPr>
            <a:r>
              <a:rPr lang="fa-IR" sz="2400" dirty="0">
                <a:cs typeface="B Titr" panose="00000700000000000000" pitchFamily="2" charset="-78"/>
              </a:rPr>
              <a:t> (</a:t>
            </a:r>
            <a:r>
              <a:rPr lang="fa-IR" sz="4800" dirty="0">
                <a:cs typeface="B Titr" panose="00000700000000000000" pitchFamily="2" charset="-78"/>
              </a:rPr>
              <a:t>عنوان مقاله حداکثر در 12 کلمه با قلم </a:t>
            </a:r>
            <a:r>
              <a:rPr lang="en-US" sz="4800" dirty="0">
                <a:cs typeface="B Titr" panose="00000700000000000000" pitchFamily="2" charset="-78"/>
              </a:rPr>
              <a:t>B </a:t>
            </a:r>
            <a:r>
              <a:rPr lang="en-US" sz="4800" dirty="0" err="1" smtClean="0">
                <a:cs typeface="B Titr" panose="00000700000000000000" pitchFamily="2" charset="-78"/>
              </a:rPr>
              <a:t>Titr</a:t>
            </a:r>
            <a:r>
              <a:rPr lang="en-US" sz="4800" dirty="0" smtClean="0">
                <a:cs typeface="B Titr" panose="00000700000000000000" pitchFamily="2" charset="-78"/>
              </a:rPr>
              <a:t> 24pt.</a:t>
            </a:r>
            <a:r>
              <a:rPr lang="fa-IR" sz="2400" dirty="0">
                <a:cs typeface="B Titr" panose="00000700000000000000" pitchFamily="2" charset="-78"/>
              </a:rPr>
              <a:t>)</a:t>
            </a:r>
            <a:endParaRPr lang="en-US" sz="2400" dirty="0">
              <a:cs typeface="B Titr" panose="00000700000000000000" pitchFamily="2" charset="-78"/>
            </a:endParaRPr>
          </a:p>
          <a:p>
            <a:pPr marL="0" indent="0" algn="ctr" defTabSz="3496722" rtl="1">
              <a:buNone/>
            </a:pPr>
            <a:r>
              <a:rPr lang="fa-IR" sz="3200" dirty="0">
                <a:cs typeface="B Nazanin" pitchFamily="2" charset="-78"/>
              </a:rPr>
              <a:t>----- يک سطر فاصله </a:t>
            </a:r>
            <a:r>
              <a:rPr lang="fa-IR" sz="3600" dirty="0">
                <a:cs typeface="B Nazanin" pitchFamily="2" charset="-78"/>
              </a:rPr>
              <a:t>(</a:t>
            </a:r>
            <a:r>
              <a:rPr lang="en-US" sz="2400" dirty="0">
                <a:cs typeface="B Nazanin" pitchFamily="2" charset="-78"/>
              </a:rPr>
              <a:t> </a:t>
            </a:r>
            <a:r>
              <a:rPr lang="en-US" sz="2800" dirty="0">
                <a:cs typeface="B Nazanin" pitchFamily="2" charset="-78"/>
              </a:rPr>
              <a:t>B </a:t>
            </a:r>
            <a:r>
              <a:rPr lang="en-US" sz="2800" dirty="0" err="1">
                <a:cs typeface="B Nazanin" pitchFamily="2" charset="-78"/>
              </a:rPr>
              <a:t>Nazanin</a:t>
            </a:r>
            <a:r>
              <a:rPr lang="en-US" sz="2800" dirty="0">
                <a:cs typeface="B Nazanin" pitchFamily="2" charset="-78"/>
              </a:rPr>
              <a:t> 28pt.</a:t>
            </a:r>
            <a:r>
              <a:rPr lang="fa-IR" sz="3200" dirty="0">
                <a:cs typeface="B Nazanin" pitchFamily="2" charset="-78"/>
              </a:rPr>
              <a:t>) -----</a:t>
            </a:r>
          </a:p>
          <a:p>
            <a:pPr marL="0" indent="0" algn="ctr" defTabSz="3496722" rtl="1">
              <a:buNone/>
            </a:pPr>
            <a:r>
              <a:rPr lang="fa-IR" sz="2400" dirty="0">
                <a:cs typeface="B Nazanin" pitchFamily="2" charset="-78"/>
              </a:rPr>
              <a:t>نام و نام خانوادگي </a:t>
            </a:r>
            <a:r>
              <a:rPr lang="fa-IR" sz="3200" dirty="0">
                <a:cs typeface="B Nazanin" pitchFamily="2" charset="-78"/>
              </a:rPr>
              <a:t>نويسنده اول </a:t>
            </a:r>
            <a:r>
              <a:rPr lang="fa-IR" sz="3200" baseline="30000" dirty="0">
                <a:cs typeface="B Nazanin" pitchFamily="2" charset="-78"/>
              </a:rPr>
              <a:t>*</a:t>
            </a:r>
            <a:r>
              <a:rPr lang="fa-IR" sz="3200" dirty="0">
                <a:cs typeface="B Nazanin" pitchFamily="2" charset="-78"/>
              </a:rPr>
              <a:t>، نويسنده دوم، ... در يك يا دو سطر. از ذكر عناويني نظير مهندس و يا دكتر و ... در ابتداي اسامي خودداري شود</a:t>
            </a:r>
          </a:p>
          <a:p>
            <a:pPr marL="0" indent="0" algn="ctr" defTabSz="3496722" rtl="1">
              <a:buNone/>
            </a:pPr>
            <a:r>
              <a:rPr lang="en-US" sz="32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نام و نام خانوادگي نويسندگان به صورت کامل ذکر شود. (همراه با پسوند) (</a:t>
            </a:r>
            <a:r>
              <a:rPr lang="en-US" sz="2800" dirty="0">
                <a:cs typeface="B Nazanin" pitchFamily="2" charset="-78"/>
              </a:rPr>
              <a:t>B </a:t>
            </a:r>
            <a:r>
              <a:rPr lang="en-US" sz="2800" dirty="0" err="1">
                <a:cs typeface="B Nazanin" pitchFamily="2" charset="-78"/>
              </a:rPr>
              <a:t>Nazanin</a:t>
            </a:r>
            <a:r>
              <a:rPr lang="en-US" sz="2800" dirty="0">
                <a:cs typeface="B Nazanin" pitchFamily="2" charset="-78"/>
              </a:rPr>
              <a:t> 28pt.</a:t>
            </a:r>
            <a:r>
              <a:rPr lang="fa-IR" sz="2800" dirty="0">
                <a:cs typeface="B Nazanin" pitchFamily="2" charset="-78"/>
              </a:rPr>
              <a:t> </a:t>
            </a:r>
            <a:r>
              <a:rPr lang="fa-IR" sz="3200" dirty="0">
                <a:cs typeface="B Nazanin" pitchFamily="2" charset="-78"/>
              </a:rPr>
              <a:t>پررنگ) </a:t>
            </a:r>
            <a:r>
              <a:rPr lang="fa-IR" sz="2400" dirty="0">
                <a:cs typeface="B Nazanin" pitchFamily="2" charset="-78"/>
              </a:rPr>
              <a:t>.</a:t>
            </a:r>
            <a:endParaRPr lang="en-US" sz="2400" dirty="0">
              <a:cs typeface="B Nazanin" pitchFamily="2" charset="-78"/>
            </a:endParaRPr>
          </a:p>
          <a:p>
            <a:pPr marL="0" indent="0" algn="ctr" defTabSz="3496722" rtl="1">
              <a:buNone/>
            </a:pPr>
            <a:r>
              <a:rPr lang="fa-IR" sz="2400" dirty="0">
                <a:cs typeface="B Nazanin" pitchFamily="2" charset="-78"/>
              </a:rPr>
              <a:t>*- نويسنده مسئول: درجه علمي و رشته تخصصي (يا سمت كاري) نويسنده اول (</a:t>
            </a:r>
            <a:r>
              <a:rPr lang="en-US" sz="2400" dirty="0">
                <a:cs typeface="B Nazanin" pitchFamily="2" charset="-78"/>
              </a:rPr>
              <a:t>B </a:t>
            </a:r>
            <a:r>
              <a:rPr lang="en-US" sz="2400" dirty="0" err="1">
                <a:cs typeface="B Nazanin" pitchFamily="2" charset="-78"/>
              </a:rPr>
              <a:t>Nazanin</a:t>
            </a:r>
            <a:r>
              <a:rPr lang="en-US" sz="2400" dirty="0">
                <a:cs typeface="B Nazanin" pitchFamily="2" charset="-78"/>
              </a:rPr>
              <a:t> 24pt</a:t>
            </a:r>
            <a:r>
              <a:rPr lang="en-US" sz="2000" dirty="0">
                <a:cs typeface="B Nazanin" pitchFamily="2" charset="-78"/>
              </a:rPr>
              <a:t>.</a:t>
            </a:r>
            <a:r>
              <a:rPr lang="en-US" sz="2400" dirty="0">
                <a:cs typeface="B Nazanin" pitchFamily="2" charset="-78"/>
              </a:rPr>
              <a:t>، </a:t>
            </a:r>
            <a:r>
              <a:rPr lang="fa-IR" sz="2400" dirty="0">
                <a:cs typeface="B Nazanin" pitchFamily="2" charset="-78"/>
              </a:rPr>
              <a:t>وسط چين)</a:t>
            </a:r>
          </a:p>
          <a:p>
            <a:pPr marL="0" indent="0" algn="ctr" defTabSz="3496722" rtl="1">
              <a:buNone/>
            </a:pPr>
            <a:r>
              <a:rPr lang="fa-IR" sz="2400" dirty="0">
                <a:cs typeface="B Nazanin" pitchFamily="2" charset="-78"/>
              </a:rPr>
              <a:t>2- درجه علمي و رشته تخصصي (يا سمت كاري) نويسنده دوم (</a:t>
            </a:r>
            <a:r>
              <a:rPr lang="en-US" sz="2400" dirty="0">
                <a:cs typeface="B Nazanin" pitchFamily="2" charset="-78"/>
              </a:rPr>
              <a:t>B </a:t>
            </a:r>
            <a:r>
              <a:rPr lang="en-US" sz="2400" dirty="0" err="1">
                <a:cs typeface="B Nazanin" pitchFamily="2" charset="-78"/>
              </a:rPr>
              <a:t>Nazanin</a:t>
            </a:r>
            <a:r>
              <a:rPr lang="en-US" sz="2400" dirty="0">
                <a:cs typeface="B Nazanin" pitchFamily="2" charset="-78"/>
              </a:rPr>
              <a:t> pt. 24، </a:t>
            </a:r>
            <a:r>
              <a:rPr lang="fa-IR" sz="2400" dirty="0">
                <a:cs typeface="B Nazanin" pitchFamily="2" charset="-78"/>
              </a:rPr>
              <a:t>وسط چين)</a:t>
            </a:r>
            <a:endParaRPr lang="en-US" sz="2400" dirty="0">
              <a:cs typeface="B Nazanin" pitchFamily="2" charset="-78"/>
            </a:endParaRPr>
          </a:p>
          <a:p>
            <a:pPr marL="0" indent="0" algn="ctr" defTabSz="3496722" rtl="1">
              <a:buNone/>
            </a:pPr>
            <a:r>
              <a:rPr lang="fa-IR" sz="2000" dirty="0">
                <a:cs typeface="B Nazanin" pitchFamily="2" charset="-78"/>
              </a:rPr>
              <a:t>آدرس پست الكترونيك </a:t>
            </a:r>
            <a:r>
              <a:rPr lang="en-US" sz="2400" dirty="0">
                <a:cs typeface="B Nazanin" pitchFamily="2" charset="-78"/>
              </a:rPr>
              <a:t>(Times New Roman 22 pt. Italic</a:t>
            </a:r>
            <a:r>
              <a:rPr lang="en-US" sz="2000" dirty="0">
                <a:cs typeface="B Nazanin" pitchFamily="2" charset="-78"/>
              </a:rPr>
              <a:t>)</a:t>
            </a:r>
          </a:p>
          <a:p>
            <a:pPr marL="0" indent="0" algn="ctr">
              <a:buNone/>
            </a:pPr>
            <a:endParaRPr lang="en-US" sz="3200" b="1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84159"/>
            <a:ext cx="25201563" cy="1559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13315445" y="14973300"/>
            <a:ext cx="10972800" cy="492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indent="539496" algn="just" rtl="1">
              <a:lnSpc>
                <a:spcPct val="150000"/>
              </a:lnSpc>
              <a:spcBef>
                <a:spcPts val="0"/>
              </a:spcBef>
            </a:pPr>
            <a:r>
              <a:rPr lang="ar-SA" sz="3000" dirty="0" smtClean="0">
                <a:latin typeface="30"/>
                <a:cs typeface="B Nazanin" pitchFamily="2" charset="-78"/>
              </a:rPr>
              <a:t>به</a:t>
            </a:r>
            <a:r>
              <a:rPr lang="fa-IR" sz="3000" dirty="0">
                <a:latin typeface="30"/>
                <a:cs typeface="B Nazanin" pitchFamily="2" charset="-78"/>
              </a:rPr>
              <a:t>‌</a:t>
            </a:r>
            <a:r>
              <a:rPr lang="ar-SA" sz="3000" dirty="0">
                <a:latin typeface="30"/>
                <a:cs typeface="B Nazanin" pitchFamily="2" charset="-78"/>
              </a:rPr>
              <a:t>منظور يكسان</a:t>
            </a:r>
            <a:r>
              <a:rPr lang="fa-IR" sz="3000" dirty="0">
                <a:latin typeface="30"/>
                <a:cs typeface="B Nazanin" pitchFamily="2" charset="-78"/>
              </a:rPr>
              <a:t>‌</a:t>
            </a:r>
            <a:r>
              <a:rPr lang="ar-SA" sz="3000" dirty="0">
                <a:latin typeface="30"/>
                <a:cs typeface="B Nazanin" pitchFamily="2" charset="-78"/>
              </a:rPr>
              <a:t>سازي مجموعه لازم است كه همة مقالات</a:t>
            </a:r>
            <a:r>
              <a:rPr lang="fa-IR" sz="3000" dirty="0">
                <a:latin typeface="30"/>
                <a:cs typeface="B Nazanin" pitchFamily="2" charset="-78"/>
              </a:rPr>
              <a:t> پوستری</a:t>
            </a:r>
            <a:r>
              <a:rPr lang="ar-SA" sz="3000" dirty="0">
                <a:latin typeface="30"/>
                <a:cs typeface="B Nazanin" pitchFamily="2" charset="-78"/>
              </a:rPr>
              <a:t> </a:t>
            </a:r>
            <a:r>
              <a:rPr lang="fa-IR" sz="3000" dirty="0">
                <a:latin typeface="30"/>
                <a:cs typeface="B Nazanin" pitchFamily="2" charset="-78"/>
              </a:rPr>
              <a:t>ب</a:t>
            </a:r>
            <a:r>
              <a:rPr lang="ar-SA" sz="3000" dirty="0">
                <a:latin typeface="30"/>
                <a:cs typeface="B Nazanin" pitchFamily="2" charset="-78"/>
              </a:rPr>
              <a:t>ا طرحي يكسان و كاملاً هماهنگ تهيه و تايپ شوند. </a:t>
            </a:r>
            <a:r>
              <a:rPr lang="fa-IR" sz="3000" dirty="0">
                <a:latin typeface="30"/>
                <a:cs typeface="B Nazanin" pitchFamily="2" charset="-78"/>
              </a:rPr>
              <a:t>(</a:t>
            </a:r>
            <a:r>
              <a:rPr lang="fa-IR" sz="3000" dirty="0" smtClean="0">
                <a:latin typeface="30"/>
                <a:cs typeface="B Nazanin" pitchFamily="2" charset="-78"/>
              </a:rPr>
              <a:t>رنگ‌بندی طبق </a:t>
            </a:r>
            <a:r>
              <a:rPr lang="fa-IR" sz="3000" dirty="0">
                <a:latin typeface="30"/>
                <a:cs typeface="B Nazanin" pitchFamily="2" charset="-78"/>
              </a:rPr>
              <a:t>سلیقه نگارنده مقاله است). </a:t>
            </a:r>
            <a:r>
              <a:rPr lang="ar-SA" sz="3000" dirty="0">
                <a:latin typeface="30"/>
                <a:cs typeface="B Nazanin" pitchFamily="2" charset="-78"/>
              </a:rPr>
              <a:t>اين راهنما به نويسندگان كمك مي‌كند تا مقالة خود را با طرح مورد قبول </a:t>
            </a:r>
            <a:r>
              <a:rPr lang="fa-IR" sz="3000" dirty="0" smtClean="0">
                <a:latin typeface="30"/>
                <a:cs typeface="B Nazanin" pitchFamily="2" charset="-78"/>
              </a:rPr>
              <a:t>همایش </a:t>
            </a:r>
            <a:r>
              <a:rPr lang="ar-SA" sz="3000" dirty="0" smtClean="0">
                <a:latin typeface="30"/>
                <a:cs typeface="B Nazanin" pitchFamily="2" charset="-78"/>
              </a:rPr>
              <a:t>تهيه </a:t>
            </a:r>
            <a:r>
              <a:rPr lang="ar-SA" sz="3000" dirty="0">
                <a:latin typeface="30"/>
                <a:cs typeface="B Nazanin" pitchFamily="2" charset="-78"/>
              </a:rPr>
              <a:t>نمايند. توجه شود كه فرمت ظاهري اين راهنما و نگارش آن منطبق بر دستورالعمل مورد قبول </a:t>
            </a:r>
            <a:r>
              <a:rPr lang="fa-IR" sz="3000" dirty="0" smtClean="0">
                <a:latin typeface="30"/>
                <a:cs typeface="B Nazanin" pitchFamily="2" charset="-78"/>
              </a:rPr>
              <a:t>همایش</a:t>
            </a:r>
            <a:r>
              <a:rPr lang="ar-SA" sz="3000" dirty="0" smtClean="0">
                <a:latin typeface="30"/>
                <a:cs typeface="B Nazanin" pitchFamily="2" charset="-78"/>
              </a:rPr>
              <a:t> </a:t>
            </a:r>
            <a:r>
              <a:rPr lang="ar-SA" sz="3000" dirty="0">
                <a:latin typeface="30"/>
                <a:cs typeface="B Nazanin" pitchFamily="2" charset="-78"/>
              </a:rPr>
              <a:t>است.</a:t>
            </a:r>
            <a:r>
              <a:rPr lang="en-US" sz="3000" dirty="0">
                <a:latin typeface="30"/>
                <a:cs typeface="B Nazanin" pitchFamily="2" charset="-78"/>
              </a:rPr>
              <a:t> </a:t>
            </a:r>
          </a:p>
          <a:p>
            <a:pPr indent="539496" algn="just" rtl="1">
              <a:lnSpc>
                <a:spcPct val="150000"/>
              </a:lnSpc>
              <a:spcBef>
                <a:spcPts val="0"/>
              </a:spcBef>
            </a:pPr>
            <a:r>
              <a:rPr lang="fa-IR" sz="3000" dirty="0">
                <a:latin typeface="30"/>
                <a:cs typeface="B Nazanin" pitchFamily="2" charset="-78"/>
              </a:rPr>
              <a:t>اندازه پوستر باید 70 در100 سانتیمتر باشد. ضروری است عنوان همایش و لوگوهای بالای پوستر حفظ شود و تغییر نکند. سایر زیباسازی ها در متن به شرط رعایت ساختار پیشنهادی زیر آزاد است. </a:t>
            </a:r>
            <a:endParaRPr lang="en-US" sz="3000" dirty="0">
              <a:latin typeface="30"/>
              <a:cs typeface="B Nazanin" pitchFamily="2" charset="-78"/>
            </a:endParaRP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13315445" y="21755100"/>
            <a:ext cx="10972800" cy="564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9959" tIns="29980" rIns="59959" bIns="29980">
            <a:spAutoFit/>
          </a:bodyPr>
          <a:lstStyle/>
          <a:p>
            <a:pPr indent="539496" algn="just" defTabSz="2879280" rtl="1">
              <a:lnSpc>
                <a:spcPct val="150000"/>
              </a:lnSpc>
              <a:spcBef>
                <a:spcPts val="0"/>
              </a:spcBef>
            </a:pPr>
            <a:r>
              <a:rPr lang="ar-SA" sz="3000" dirty="0" smtClean="0">
                <a:latin typeface="30"/>
                <a:cs typeface="B Nazanin" pitchFamily="2" charset="-78"/>
              </a:rPr>
              <a:t>براي </a:t>
            </a:r>
            <a:r>
              <a:rPr lang="fa-IR" sz="3000" dirty="0">
                <a:latin typeface="30"/>
                <a:cs typeface="B Nazanin" pitchFamily="2" charset="-78"/>
              </a:rPr>
              <a:t>ساخت پوستر</a:t>
            </a:r>
            <a:r>
              <a:rPr lang="ar-SA" sz="3000" dirty="0">
                <a:latin typeface="30"/>
                <a:cs typeface="B Nazanin" pitchFamily="2" charset="-78"/>
              </a:rPr>
              <a:t>، فقط از نرم افزار مايكروسافت </a:t>
            </a:r>
            <a:r>
              <a:rPr lang="fa-IR" sz="3000" dirty="0">
                <a:latin typeface="30"/>
                <a:cs typeface="B Nazanin" pitchFamily="2" charset="-78"/>
              </a:rPr>
              <a:t>پاورپوینت </a:t>
            </a:r>
            <a:r>
              <a:rPr lang="ar-SA" sz="3000" dirty="0">
                <a:latin typeface="30"/>
                <a:cs typeface="B Nazanin" pitchFamily="2" charset="-78"/>
              </a:rPr>
              <a:t>نسخة </a:t>
            </a:r>
            <a:r>
              <a:rPr lang="fa-IR" sz="3000" dirty="0">
                <a:latin typeface="30"/>
                <a:cs typeface="B Nazanin" pitchFamily="2" charset="-78"/>
              </a:rPr>
              <a:t>2007 به بعد</a:t>
            </a:r>
            <a:r>
              <a:rPr lang="ar-SA" sz="3000" dirty="0">
                <a:latin typeface="30"/>
                <a:cs typeface="B Nazanin" pitchFamily="2" charset="-78"/>
              </a:rPr>
              <a:t> استفاده كنيد. عنوان همة بخش‌ها با قلم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Nazanin</a:t>
            </a:r>
            <a:r>
              <a:rPr lang="fa-IR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000" dirty="0" smtClean="0">
                <a:latin typeface="30"/>
                <a:cs typeface="B Nazanin" pitchFamily="2" charset="-78"/>
              </a:rPr>
              <a:t>و </a:t>
            </a:r>
            <a:r>
              <a:rPr lang="ar-SA" sz="3000" dirty="0">
                <a:latin typeface="30"/>
                <a:cs typeface="B Nazanin" pitchFamily="2" charset="-78"/>
              </a:rPr>
              <a:t>اندازه </a:t>
            </a:r>
            <a:r>
              <a:rPr lang="en-US" sz="3000" dirty="0" smtClean="0">
                <a:latin typeface="30"/>
                <a:cs typeface="B Nazanin" pitchFamily="2" charset="-78"/>
              </a:rPr>
              <a:t>pt</a:t>
            </a:r>
            <a:r>
              <a:rPr lang="fa-IR" sz="3000" dirty="0" smtClean="0">
                <a:latin typeface="30"/>
                <a:cs typeface="B Nazanin" pitchFamily="2" charset="-78"/>
              </a:rPr>
              <a:t>38 </a:t>
            </a:r>
            <a:r>
              <a:rPr lang="ar-SA" sz="3000" dirty="0">
                <a:latin typeface="30"/>
                <a:cs typeface="B Nazanin" pitchFamily="2" charset="-78"/>
              </a:rPr>
              <a:t>پررنگ و عنوان زيربخش‌ها با قلم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Nazanin</a:t>
            </a:r>
            <a:r>
              <a:rPr lang="fa-IR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3000" dirty="0">
                <a:latin typeface="30"/>
                <a:cs typeface="B Nazanin" pitchFamily="2" charset="-78"/>
              </a:rPr>
              <a:t>و اندازه </a:t>
            </a:r>
            <a:r>
              <a:rPr lang="fa-IR" sz="3000" dirty="0">
                <a:latin typeface="30"/>
                <a:cs typeface="B Nazanin" pitchFamily="2" charset="-78"/>
              </a:rPr>
              <a:t>30 </a:t>
            </a:r>
            <a:r>
              <a:rPr lang="ar-SA" sz="3000" dirty="0">
                <a:latin typeface="30"/>
                <a:cs typeface="B Nazanin" pitchFamily="2" charset="-78"/>
              </a:rPr>
              <a:t>پررنگ تايپ شود. عنوان هر بخش يا زيربخش، با يك خط خالي فاصله از انتهاي متن بخش قبلي تايپ و شماره‌گذاري شود. خط اول همة پاراگراف‌ها بايد داراي تورفتگي به اندازة </a:t>
            </a:r>
            <a:r>
              <a:rPr lang="en-US" sz="3000" dirty="0">
                <a:latin typeface="30"/>
                <a:cs typeface="B Nazanin" pitchFamily="2" charset="-78"/>
              </a:rPr>
              <a:t>cm</a:t>
            </a:r>
            <a:r>
              <a:rPr lang="ar-SA" sz="3000" dirty="0">
                <a:latin typeface="30"/>
                <a:cs typeface="B Nazanin" pitchFamily="2" charset="-78"/>
              </a:rPr>
              <a:t> </a:t>
            </a:r>
            <a:r>
              <a:rPr lang="fa-IR" sz="3000" dirty="0">
                <a:latin typeface="30"/>
                <a:cs typeface="B Nazanin" pitchFamily="2" charset="-78"/>
              </a:rPr>
              <a:t>1</a:t>
            </a:r>
            <a:r>
              <a:rPr lang="ar-SA" sz="3000" dirty="0">
                <a:latin typeface="30"/>
                <a:cs typeface="B Nazanin" pitchFamily="2" charset="-78"/>
              </a:rPr>
              <a:t>باشد.</a:t>
            </a:r>
            <a:r>
              <a:rPr lang="fa-IR" sz="3000" dirty="0">
                <a:latin typeface="30"/>
                <a:cs typeface="B Nazanin" pitchFamily="2" charset="-78"/>
              </a:rPr>
              <a:t> برای کلیه متون از حالت پاراگراف از راست (متن از راست به چپ</a:t>
            </a:r>
            <a:r>
              <a:rPr lang="fa-IR" sz="3000" dirty="0" smtClean="0">
                <a:latin typeface="30"/>
                <a:cs typeface="B Nazanin" pitchFamily="2" charset="-78"/>
              </a:rPr>
              <a:t>) حالت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Justify</a:t>
            </a:r>
            <a:r>
              <a:rPr lang="fa-IR" sz="3000" dirty="0" smtClean="0">
                <a:latin typeface="30"/>
                <a:cs typeface="B Nazanin" pitchFamily="2" charset="-78"/>
              </a:rPr>
              <a:t> </a:t>
            </a:r>
            <a:r>
              <a:rPr lang="fa-IR" sz="3000" dirty="0">
                <a:latin typeface="30"/>
                <a:cs typeface="B Nazanin" pitchFamily="2" charset="-78"/>
              </a:rPr>
              <a:t>و براي تدوين بخشهای لاتين نيز بايستي کليه موارد مندرج در اين دستورالعمل رعايت </a:t>
            </a:r>
            <a:r>
              <a:rPr lang="fa-IR" sz="3000" dirty="0" smtClean="0">
                <a:latin typeface="30"/>
                <a:cs typeface="B Nazanin" pitchFamily="2" charset="-78"/>
              </a:rPr>
              <a:t>و </a:t>
            </a:r>
            <a:r>
              <a:rPr lang="fa-IR" sz="3000" dirty="0">
                <a:latin typeface="30"/>
                <a:cs typeface="B Nazanin" pitchFamily="2" charset="-78"/>
              </a:rPr>
              <a:t>برای نگارش بخش های لاتین بايد از قلم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Times New Roman</a:t>
            </a:r>
            <a:r>
              <a:rPr lang="en-US" sz="2800" dirty="0">
                <a:latin typeface="30"/>
                <a:cs typeface="B Nazanin" pitchFamily="2" charset="-78"/>
              </a:rPr>
              <a:t> </a:t>
            </a:r>
            <a:r>
              <a:rPr lang="fa-IR" sz="2800" dirty="0">
                <a:latin typeface="30"/>
                <a:cs typeface="B Nazanin" pitchFamily="2" charset="-78"/>
              </a:rPr>
              <a:t> </a:t>
            </a:r>
            <a:r>
              <a:rPr lang="fa-IR" sz="3200" dirty="0">
                <a:latin typeface="30"/>
                <a:cs typeface="B Nazanin" pitchFamily="2" charset="-78"/>
              </a:rPr>
              <a:t>با اندازه فونت </a:t>
            </a:r>
            <a:r>
              <a:rPr lang="fa-IR" sz="3200" dirty="0" smtClean="0">
                <a:latin typeface="30"/>
                <a:cs typeface="B Nazanin" pitchFamily="2" charset="-78"/>
              </a:rPr>
              <a:t>يك </a:t>
            </a:r>
            <a:r>
              <a:rPr lang="fa-IR" sz="3200" dirty="0">
                <a:latin typeface="30"/>
                <a:cs typeface="B Nazanin" pitchFamily="2" charset="-78"/>
              </a:rPr>
              <a:t>شماره کمتر از حالت فارسي </a:t>
            </a:r>
            <a:r>
              <a:rPr lang="fa-IR" sz="2800" dirty="0">
                <a:latin typeface="30"/>
                <a:cs typeface="B Nazanin" pitchFamily="2" charset="-78"/>
              </a:rPr>
              <a:t>استفاده شود</a:t>
            </a:r>
            <a:r>
              <a:rPr lang="fa-IR" sz="2800" dirty="0" smtClean="0">
                <a:latin typeface="30"/>
                <a:cs typeface="B Nazanin" pitchFamily="2" charset="-78"/>
              </a:rPr>
              <a:t>.</a:t>
            </a:r>
            <a:endParaRPr lang="en-US" sz="2800" b="1" dirty="0">
              <a:latin typeface="30"/>
              <a:cs typeface="B Nazanin" pitchFamily="2" charset="-78"/>
            </a:endParaRP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13268778" y="28777257"/>
            <a:ext cx="10972800" cy="4247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6" tIns="45713" rIns="91426" bIns="45713">
            <a:spAutoFit/>
          </a:bodyPr>
          <a:lstStyle/>
          <a:p>
            <a:pPr lvl="0" indent="539496" algn="just" defTabSz="2879280" rtl="1">
              <a:lnSpc>
                <a:spcPct val="150000"/>
              </a:lnSpc>
              <a:spcBef>
                <a:spcPts val="0"/>
              </a:spcBef>
            </a:pPr>
            <a:r>
              <a:rPr lang="fa-IR" sz="3000" dirty="0" smtClean="0">
                <a:latin typeface="30"/>
                <a:cs typeface="B Nazanin" pitchFamily="2" charset="-78"/>
              </a:rPr>
              <a:t>محتواي </a:t>
            </a:r>
            <a:r>
              <a:rPr lang="fa-IR" sz="3000" dirty="0">
                <a:latin typeface="30"/>
                <a:cs typeface="B Nazanin" pitchFamily="2" charset="-78"/>
              </a:rPr>
              <a:t>پوستر به زبان </a:t>
            </a:r>
            <a:r>
              <a:rPr lang="fa-IR" sz="3000" dirty="0" smtClean="0">
                <a:latin typeface="30"/>
                <a:cs typeface="B Nazanin" pitchFamily="2" charset="-78"/>
              </a:rPr>
              <a:t>فارسی </a:t>
            </a:r>
            <a:r>
              <a:rPr lang="fa-IR" sz="3000" dirty="0">
                <a:latin typeface="30"/>
                <a:cs typeface="B Nazanin" pitchFamily="2" charset="-78"/>
              </a:rPr>
              <a:t>نوشته شده و از لحاظ املایی و نگارشی به دقت تصحیح گردد.</a:t>
            </a:r>
          </a:p>
          <a:p>
            <a:pPr indent="539496" algn="just" rtl="1">
              <a:lnSpc>
                <a:spcPct val="150000"/>
              </a:lnSpc>
            </a:pPr>
            <a:r>
              <a:rPr lang="fa-IR" sz="3000" dirty="0">
                <a:latin typeface="30"/>
                <a:cs typeface="B Nazanin" pitchFamily="2" charset="-78"/>
              </a:rPr>
              <a:t>صفحات پوستر باید به </a:t>
            </a:r>
            <a:r>
              <a:rPr lang="fa-IR" sz="3000" dirty="0" smtClean="0">
                <a:latin typeface="30"/>
                <a:cs typeface="B Nazanin" pitchFamily="2" charset="-78"/>
              </a:rPr>
              <a:t>گونه اي </a:t>
            </a:r>
            <a:r>
              <a:rPr lang="fa-IR" sz="3000" dirty="0">
                <a:latin typeface="30"/>
                <a:cs typeface="B Nazanin" pitchFamily="2" charset="-78"/>
              </a:rPr>
              <a:t>طراحی شود که بدون حضور ارائه کننده پوستر نیز قابل فهم باشد. نوشته پوستر باید کوتاه و </a:t>
            </a:r>
            <a:r>
              <a:rPr lang="fa-IR" sz="3000" dirty="0" smtClean="0">
                <a:latin typeface="30"/>
                <a:cs typeface="B Nazanin" pitchFamily="2" charset="-78"/>
              </a:rPr>
              <a:t>بجا باشند. نوشته‌ها باید به اساسی‌ترین اقلام محدود شوند و افکار مطرح شده باید ابتدا به قالب متناسبی متشکل از متن، جدول و یا تصویر مفهوم سازي شوند و سپس به نحو مناسبی در پوستر اجرا گردند.</a:t>
            </a:r>
            <a:endParaRPr lang="en-US" sz="3800" b="1" dirty="0">
              <a:cs typeface="B Titr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18554699" y="20979378"/>
            <a:ext cx="5724979" cy="64698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2F8EE"/>
              </a:gs>
              <a:gs pos="100000">
                <a:srgbClr val="F2F8E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defTabSz="2879280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اهمیت و ضرورت تحقیق</a:t>
            </a:r>
            <a:endParaRPr lang="fa-IR" sz="3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8620581" y="14266069"/>
            <a:ext cx="5724979" cy="64698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2F8EE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rtl="1"/>
            <a:r>
              <a:rPr lang="fa-IR" sz="3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مقدمه</a:t>
            </a:r>
            <a:endParaRPr lang="fa-IR" sz="3800" dirty="0">
              <a:cs typeface="B Nazanin" panose="00000400000000000000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8516599" y="27761178"/>
            <a:ext cx="5724979" cy="64698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2F8EE"/>
              </a:gs>
              <a:gs pos="100000">
                <a:srgbClr val="F2F8E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rtl="1"/>
            <a:r>
              <a:rPr lang="fa-IR" sz="3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روش تحقیق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8563266" y="10757461"/>
            <a:ext cx="5724979" cy="64698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bg1"/>
              </a:gs>
              <a:gs pos="100000">
                <a:srgbClr val="F2F8E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rtl="1"/>
            <a:r>
              <a:rPr lang="fa-IR" sz="3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چکیده</a:t>
            </a:r>
            <a:endParaRPr lang="fa-IR" sz="3800" dirty="0">
              <a:cs typeface="B Nazanin" panose="00000400000000000000" pitchFamily="2" charset="-78"/>
            </a:endParaRP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13267829" y="11592719"/>
            <a:ext cx="10972800" cy="140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indent="539496" algn="just" rtl="1">
              <a:lnSpc>
                <a:spcPct val="150000"/>
              </a:lnSpc>
              <a:spcBef>
                <a:spcPts val="0"/>
              </a:spcBef>
            </a:pPr>
            <a:r>
              <a:rPr lang="fa-IR" sz="3000" dirty="0" smtClean="0">
                <a:latin typeface="30"/>
                <a:cs typeface="B Nazanin" pitchFamily="2" charset="-78"/>
              </a:rPr>
              <a:t>نگارش چکیده مطابق راهنمای قرار داده شده </a:t>
            </a:r>
            <a:r>
              <a:rPr lang="fa-IR" sz="3000" dirty="0">
                <a:latin typeface="30"/>
                <a:cs typeface="B Nazanin" pitchFamily="2" charset="-78"/>
              </a:rPr>
              <a:t>در قسمت نگارش چکیده مقاله در </a:t>
            </a:r>
            <a:r>
              <a:rPr lang="fa-IR" sz="3000" dirty="0" smtClean="0">
                <a:latin typeface="30"/>
                <a:cs typeface="B Nazanin" pitchFamily="2" charset="-78"/>
              </a:rPr>
              <a:t>وب </a:t>
            </a:r>
            <a:r>
              <a:rPr lang="fa-IR" sz="3000" dirty="0">
                <a:latin typeface="30"/>
                <a:cs typeface="B Nazanin" pitchFamily="2" charset="-78"/>
              </a:rPr>
              <a:t>سایت می باشد (حداکثر 250 کلمه)</a:t>
            </a:r>
            <a:endParaRPr lang="en-US" sz="3000" dirty="0">
              <a:latin typeface="30"/>
              <a:cs typeface="B Nazanin" pitchFamily="2" charset="-78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723900" y="10959681"/>
            <a:ext cx="11235229" cy="201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indent="539496" algn="just" rtl="1">
              <a:lnSpc>
                <a:spcPct val="150000"/>
              </a:lnSpc>
            </a:pPr>
            <a:r>
              <a:rPr lang="fa-IR" sz="3000" dirty="0" smtClean="0">
                <a:cs typeface="B Nazanin" pitchFamily="2" charset="-78"/>
              </a:rPr>
              <a:t>در این</a:t>
            </a:r>
            <a:r>
              <a:rPr lang="ar-SA" sz="3000" dirty="0" smtClean="0">
                <a:cs typeface="B Nazanin" pitchFamily="2" charset="-78"/>
              </a:rPr>
              <a:t> </a:t>
            </a:r>
            <a:r>
              <a:rPr lang="ar-SA" sz="3000" dirty="0">
                <a:cs typeface="B Nazanin" pitchFamily="2" charset="-78"/>
              </a:rPr>
              <a:t>بخش </a:t>
            </a:r>
            <a:r>
              <a:rPr lang="fa-IR" sz="3000" dirty="0">
                <a:latin typeface="30"/>
                <a:cs typeface="B Nazanin" pitchFamily="2" charset="-78"/>
              </a:rPr>
              <a:t>خروجی</a:t>
            </a:r>
            <a:r>
              <a:rPr lang="fa-IR" sz="3000" dirty="0">
                <a:cs typeface="B Nazanin" pitchFamily="2" charset="-78"/>
              </a:rPr>
              <a:t> </a:t>
            </a:r>
            <a:r>
              <a:rPr lang="fa-IR" sz="3000" dirty="0" smtClean="0">
                <a:cs typeface="B Nazanin" pitchFamily="2" charset="-78"/>
              </a:rPr>
              <a:t>پژوهش، تحلیل داده‌ها و یافته‌های پژوهش ارایه می‌گردد .</a:t>
            </a:r>
            <a:endParaRPr lang="fa-IR" sz="3000" dirty="0" smtClean="0"/>
          </a:p>
          <a:p>
            <a:pPr indent="539496" algn="just" rtl="1">
              <a:lnSpc>
                <a:spcPct val="150000"/>
              </a:lnSpc>
            </a:pPr>
            <a:endParaRPr lang="en-US" sz="3000" dirty="0"/>
          </a:p>
          <a:p>
            <a:pPr indent="539496" algn="just" defTabSz="3496722">
              <a:lnSpc>
                <a:spcPct val="150000"/>
              </a:lnSpc>
              <a:spcBef>
                <a:spcPct val="50000"/>
              </a:spcBef>
            </a:pPr>
            <a:endParaRPr lang="en-US" sz="2000" b="1" dirty="0">
              <a:cs typeface="B Titr" pitchFamily="2" charset="-78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1034716" y="22024451"/>
            <a:ext cx="11020925" cy="7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r>
              <a:rPr lang="fa-IR" sz="3000" dirty="0" smtClean="0">
                <a:cs typeface="B Nazanin" pitchFamily="2" charset="-78"/>
              </a:rPr>
              <a:t>جهت </a:t>
            </a:r>
            <a:r>
              <a:rPr lang="fa-IR" sz="3000" dirty="0">
                <a:cs typeface="B Nazanin" pitchFamily="2" charset="-78"/>
              </a:rPr>
              <a:t>نوشتن فهرست </a:t>
            </a:r>
            <a:r>
              <a:rPr lang="fa-IR" sz="3000" dirty="0" smtClean="0">
                <a:cs typeface="B Nazanin" pitchFamily="2" charset="-78"/>
              </a:rPr>
              <a:t>منابع باید </a:t>
            </a:r>
            <a:r>
              <a:rPr lang="fa-IR" sz="3000" dirty="0">
                <a:cs typeface="B Nazanin" pitchFamily="2" charset="-78"/>
              </a:rPr>
              <a:t>روش </a:t>
            </a:r>
            <a:r>
              <a:rPr lang="en-US" sz="3000" dirty="0">
                <a:cs typeface="B Nazanin" pitchFamily="2" charset="-78"/>
              </a:rPr>
              <a:t>APA </a:t>
            </a:r>
            <a:r>
              <a:rPr lang="fa-IR" sz="3000">
                <a:cs typeface="B Nazanin" pitchFamily="2" charset="-78"/>
              </a:rPr>
              <a:t> </a:t>
            </a:r>
            <a:r>
              <a:rPr lang="fa-IR" sz="3000" smtClean="0">
                <a:cs typeface="B Nazanin" pitchFamily="2" charset="-78"/>
              </a:rPr>
              <a:t>جهت یکسان سازی استفاده </a:t>
            </a:r>
            <a:r>
              <a:rPr lang="fa-IR" sz="3000" dirty="0" smtClean="0">
                <a:cs typeface="B Nazanin" pitchFamily="2" charset="-78"/>
              </a:rPr>
              <a:t>شود.</a:t>
            </a:r>
            <a:endParaRPr lang="fa-IR" sz="2000" b="1" dirty="0">
              <a:cs typeface="B Nazanin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41514" y="21106069"/>
            <a:ext cx="5724979" cy="64698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2F8EE"/>
              </a:gs>
              <a:gs pos="100000">
                <a:srgbClr val="F2F8E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r" defTabSz="3496722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منابع و ماخذ</a:t>
            </a:r>
            <a:endParaRPr lang="fa-IR" sz="3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161881" y="14951869"/>
            <a:ext cx="5724979" cy="64698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2F8EE"/>
              </a:gs>
              <a:gs pos="100000">
                <a:srgbClr val="F2F8E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defTabSz="3496722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نتیجه گیری</a:t>
            </a:r>
            <a:endParaRPr lang="en-US" sz="3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884821" y="10265569"/>
            <a:ext cx="7002039" cy="64698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2F8EE"/>
              </a:gs>
              <a:gs pos="100000">
                <a:srgbClr val="F2F8E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just" defTabSz="3496722" rtl="1">
              <a:spcBef>
                <a:spcPct val="50000"/>
              </a:spcBef>
            </a:pPr>
            <a:r>
              <a:rPr lang="fa-IR" sz="3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تحلیل داده ها و يافته هاي پژوهش</a:t>
            </a:r>
            <a:endParaRPr lang="en-US" sz="3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723900" y="15866269"/>
            <a:ext cx="11235229" cy="392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838" tIns="36419" rIns="72838" bIns="36419">
            <a:spAutoFit/>
          </a:bodyPr>
          <a:lstStyle/>
          <a:p>
            <a:pPr indent="539496" algn="just" rtl="1">
              <a:lnSpc>
                <a:spcPct val="150000"/>
              </a:lnSpc>
            </a:pPr>
            <a:r>
              <a:rPr lang="ar-SA" sz="3000" dirty="0" smtClean="0">
                <a:cs typeface="B Nazanin" pitchFamily="2" charset="-78"/>
              </a:rPr>
              <a:t>وجود بخش جمع‌بندي و نتيجه‌گيري پس از متن اصلي مقاله الزامي است</a:t>
            </a:r>
            <a:r>
              <a:rPr lang="ar-SA" sz="3000" dirty="0" smtClean="0"/>
              <a:t>.</a:t>
            </a:r>
            <a:endParaRPr lang="fa-IR" sz="3000" dirty="0" smtClean="0"/>
          </a:p>
          <a:p>
            <a:pPr indent="539496" algn="just" rtl="1">
              <a:lnSpc>
                <a:spcPct val="150000"/>
              </a:lnSpc>
            </a:pPr>
            <a:endParaRPr lang="fa-IR" sz="3000" b="1" dirty="0" smtClean="0"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en-US" sz="2000" b="1" dirty="0" smtClean="0"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 smtClean="0">
              <a:cs typeface="B Nazanin" pitchFamily="2" charset="-78"/>
            </a:endParaRPr>
          </a:p>
          <a:p>
            <a:pPr indent="539496" algn="just" defTabSz="3496722" rtl="1">
              <a:lnSpc>
                <a:spcPct val="150000"/>
              </a:lnSpc>
              <a:spcBef>
                <a:spcPct val="50000"/>
              </a:spcBef>
            </a:pPr>
            <a:endParaRPr lang="fa-IR" sz="2000" b="1" dirty="0">
              <a:cs typeface="B Nazanin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52498" y="27984974"/>
            <a:ext cx="5724979" cy="646986"/>
          </a:xfrm>
          <a:prstGeom prst="roundRect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2F8EE"/>
              </a:gs>
              <a:gs pos="100000">
                <a:srgbClr val="F2F8E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l" defTabSz="3496722">
              <a:spcBef>
                <a:spcPct val="50000"/>
              </a:spcBef>
            </a:pPr>
            <a:r>
              <a:rPr lang="en-US" sz="3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Abstract</a:t>
            </a:r>
            <a:endParaRPr lang="fa-IR" sz="3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2498" y="29032200"/>
            <a:ext cx="114066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abstract in English shall be placed here. The abstract may not exceed page borders.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1" y="-64138"/>
            <a:ext cx="25231117" cy="37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565</Words>
  <Application>Microsoft Office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 Light</vt:lpstr>
      <vt:lpstr>Calibri</vt:lpstr>
      <vt:lpstr>30</vt:lpstr>
      <vt:lpstr>B Titr</vt:lpstr>
      <vt:lpstr>B Nazanin</vt:lpstr>
      <vt:lpstr>Arial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</dc:creator>
  <cp:lastModifiedBy>Farhad</cp:lastModifiedBy>
  <cp:revision>17</cp:revision>
  <dcterms:created xsi:type="dcterms:W3CDTF">2014-04-20T11:08:11Z</dcterms:created>
  <dcterms:modified xsi:type="dcterms:W3CDTF">2017-10-29T07:32:16Z</dcterms:modified>
</cp:coreProperties>
</file>